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59" r:id="rId5"/>
    <p:sldId id="261" r:id="rId6"/>
    <p:sldId id="262" r:id="rId7"/>
    <p:sldId id="263" r:id="rId8"/>
    <p:sldId id="266" r:id="rId9"/>
    <p:sldId id="264" r:id="rId10"/>
    <p:sldId id="268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/>
    <p:restoredTop sz="96405"/>
  </p:normalViewPr>
  <p:slideViewPr>
    <p:cSldViewPr snapToGrid="0" snapToObjects="1" showGuides="1">
      <p:cViewPr>
        <p:scale>
          <a:sx n="165" d="100"/>
          <a:sy n="165" d="100"/>
        </p:scale>
        <p:origin x="144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DE1-EB77-2E4C-AF03-E3E57214B86D}" type="datetimeFigureOut">
              <a:rPr lang="en-AU" smtClean="0"/>
              <a:t>17/5/21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2C80-25FE-524E-97D5-9CFADD55F7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10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42C80-25FE-524E-97D5-9CFADD55F7A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906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tstoryshots.com/books/the-magic-of-thinking-big-summary/#Chapter_12_Use_Goals_to_Help_you_Gro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elipe-flores-analytics_dataengineering-opensource-artificialintelligence-activity-6795569614299512832-3hrv" TargetMode="External"/><Relationship Id="rId2" Type="http://schemas.openxmlformats.org/officeDocument/2006/relationships/hyperlink" Target="https://towardsdatascience.com/scikit-learn-tensorflow-pytorch-keras-but-where-to-begin-9b499e2547d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nning.com/books/machine-learning-bookcamp" TargetMode="External"/><Relationship Id="rId13" Type="http://schemas.openxmlformats.org/officeDocument/2006/relationships/hyperlink" Target="https://www.linkedin.com/in/stevenouri/" TargetMode="External"/><Relationship Id="rId3" Type="http://schemas.openxmlformats.org/officeDocument/2006/relationships/hyperlink" Target="https://www.meetup.com/en-AU/Data-Science-Melbourne/" TargetMode="External"/><Relationship Id="rId7" Type="http://schemas.openxmlformats.org/officeDocument/2006/relationships/hyperlink" Target="https://www.google.com.au/books/edition/Machine_Learning_with_TensorFlow_Second/ey8SEAAAQBAJ?hl=en&amp;gbpv=0" TargetMode="External"/><Relationship Id="rId12" Type="http://schemas.openxmlformats.org/officeDocument/2006/relationships/hyperlink" Target="https://www.linkedin.com/in/dralexantic/" TargetMode="External"/><Relationship Id="rId2" Type="http://schemas.openxmlformats.org/officeDocument/2006/relationships/hyperlink" Target="https://www.meetup.com/en-AU/Brisbane-Data-Science-Meetup/" TargetMode="External"/><Relationship Id="rId16" Type="http://schemas.openxmlformats.org/officeDocument/2006/relationships/hyperlink" Target="https://mediu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5-data-science-podcasts-you-should-be-listening-to-72d8efd0b9ec" TargetMode="External"/><Relationship Id="rId11" Type="http://schemas.openxmlformats.org/officeDocument/2006/relationships/hyperlink" Target="https://www.linkedin.com/in/felipe-flores-analytics" TargetMode="External"/><Relationship Id="rId5" Type="http://schemas.openxmlformats.org/officeDocument/2006/relationships/hyperlink" Target="https://www.datafuturology.com/" TargetMode="External"/><Relationship Id="rId15" Type="http://schemas.openxmlformats.org/officeDocument/2006/relationships/hyperlink" Target="https://www.linkedin.com/in/andrewyng/" TargetMode="External"/><Relationship Id="rId10" Type="http://schemas.openxmlformats.org/officeDocument/2006/relationships/hyperlink" Target="https://www.amazon.com.au/Analytics-Work-Smarter-Decisions-Results/dp/1422177696/ref=asc_df_1422177696/?tag=googleshopdsk-22&amp;linkCode=df0&amp;hvadid=463569722878&amp;hvpos=&amp;hvnetw=g&amp;hvrand=10566364140681137324&amp;hvpone=&amp;hvptwo=&amp;hvqmt=&amp;hvdev=c&amp;hvdvcmdl=&amp;hvlocint=&amp;hvlocphy=9071333&amp;hvtargid=pla-497936805277&amp;psc=1" TargetMode="External"/><Relationship Id="rId4" Type="http://schemas.openxmlformats.org/officeDocument/2006/relationships/hyperlink" Target="https://www.meetup.com/en-AU/Machine-Learning-AI-Meetup/" TargetMode="External"/><Relationship Id="rId9" Type="http://schemas.openxmlformats.org/officeDocument/2006/relationships/hyperlink" Target="https://www.linkedin.com/posts/datafuturology_datafuturology-podcast-data-activity-6770432207942230016-XiZS/" TargetMode="External"/><Relationship Id="rId14" Type="http://schemas.openxmlformats.org/officeDocument/2006/relationships/hyperlink" Target="https://www.linkedin.com/in/alliekmiller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kul-bajaj-707b764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ed.com/talks/tim_ferriss_why_you_should_define_your_fears_instead_of_your_goals?language=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D0F6-4104-D643-BAFB-0D37F19A0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6000" dirty="0"/>
              <a:t>Data Science is Much More than Predicting the Future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C31AE-A4AD-014F-A04B-140DD87D4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Nakul Bajaj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0B6F1-75C7-C240-A1D0-2A55F765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00" y="4050833"/>
            <a:ext cx="3378700" cy="23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2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6B9A-CB59-9543-8B10-33A83133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 GOALS IT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8345-B256-F54D-ADBB-B6A1351E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>
                <a:hlinkClick r:id="rId2"/>
              </a:rPr>
              <a:t>https://www.getstoryshots.com/books/the-magic-of-thinking-big-summary/#Chapter_12_Use_Goals_to_Help_you_Grow</a:t>
            </a:r>
            <a:endParaRPr lang="en-AU" dirty="0"/>
          </a:p>
          <a:p>
            <a:r>
              <a:rPr lang="en-AU" dirty="0"/>
              <a:t>Plans change, goals may not</a:t>
            </a:r>
          </a:p>
          <a:p>
            <a:pPr marL="457200" lvl="1" indent="0">
              <a:buNone/>
            </a:pPr>
            <a:r>
              <a:rPr lang="en-AU" dirty="0"/>
              <a:t>How to become data scientist may change, to become one may not</a:t>
            </a:r>
          </a:p>
          <a:p>
            <a:endParaRPr lang="en-AU" dirty="0"/>
          </a:p>
          <a:p>
            <a:r>
              <a:rPr lang="en-AU" dirty="0"/>
              <a:t>Once you worked out above work backward</a:t>
            </a:r>
          </a:p>
          <a:p>
            <a:r>
              <a:rPr lang="en-AU" dirty="0"/>
              <a:t>There are different ways of skinning a cat</a:t>
            </a:r>
          </a:p>
          <a:p>
            <a:pPr marL="457200" lvl="1" indent="0">
              <a:buNone/>
            </a:pPr>
            <a:r>
              <a:rPr lang="en-AU" dirty="0"/>
              <a:t>1 million savings, means saving 50 K for 20 years or 40K for 10 years in high investment account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Make sure your goals are bigger</a:t>
            </a:r>
          </a:p>
          <a:p>
            <a:pPr lvl="1"/>
            <a:r>
              <a:rPr lang="en-AU" dirty="0"/>
              <a:t>If you first thought of retiring in 20 years, think 10</a:t>
            </a:r>
          </a:p>
          <a:p>
            <a:pPr lvl="1"/>
            <a:r>
              <a:rPr lang="en-AU" dirty="0"/>
              <a:t>If you want to be a teacher, aim for becoming a principal</a:t>
            </a:r>
          </a:p>
          <a:p>
            <a:pPr lvl="1"/>
            <a:r>
              <a:rPr lang="en-AU" dirty="0"/>
              <a:t>How many you know who aimed for pass and got HDs?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15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5AA97-A3C6-6F48-A5E3-4F88DD29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65" y="1467874"/>
            <a:ext cx="5527988" cy="3586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30D0B8-5CAB-784B-BEEF-2CCA5FB571D6}"/>
              </a:ext>
            </a:extLst>
          </p:cNvPr>
          <p:cNvSpPr/>
          <p:nvPr/>
        </p:nvSpPr>
        <p:spPr>
          <a:xfrm>
            <a:off x="1066030" y="5053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www.dropbox.com</a:t>
            </a:r>
            <a:r>
              <a:rPr lang="en-AU" dirty="0"/>
              <a:t>/</a:t>
            </a:r>
            <a:r>
              <a:rPr lang="en-AU" dirty="0" err="1"/>
              <a:t>sh</a:t>
            </a:r>
            <a:r>
              <a:rPr lang="en-AU" dirty="0"/>
              <a:t>/aw77sg0d7lgg9gu/AAC4LUBDsLJuw_5y7UiWNmMOa/Week7_social_club_with_Yuval_Phil_Felipe.mp4?dl=0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F3FC43-70BE-064B-8AC8-9304417A0175}"/>
              </a:ext>
            </a:extLst>
          </p:cNvPr>
          <p:cNvSpPr txBox="1">
            <a:spLocks/>
          </p:cNvSpPr>
          <p:nvPr/>
        </p:nvSpPr>
        <p:spPr>
          <a:xfrm>
            <a:off x="1066030" y="299634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/>
              <a:t>Similar Questions and Doubts: Data Science Meetup to the Rescue</a:t>
            </a:r>
          </a:p>
        </p:txBody>
      </p:sp>
    </p:spTree>
    <p:extLst>
      <p:ext uri="{BB962C8B-B14F-4D97-AF65-F5344CB8AC3E}">
        <p14:creationId xmlns:p14="http://schemas.microsoft.com/office/powerpoint/2010/main" val="281827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5811-305B-D643-8376-D7DEB228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BRINGING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7E58A-F2BB-B843-BCC7-A88B1B8A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Found my why</a:t>
            </a:r>
          </a:p>
          <a:p>
            <a:r>
              <a:rPr lang="en-AU" dirty="0"/>
              <a:t>Started early with internship and </a:t>
            </a:r>
            <a:r>
              <a:rPr lang="en-AU" dirty="0" err="1"/>
              <a:t>datathon</a:t>
            </a:r>
            <a:endParaRPr lang="en-AU" dirty="0"/>
          </a:p>
          <a:p>
            <a:r>
              <a:rPr lang="en-AU" dirty="0"/>
              <a:t>Built extra skills on the side</a:t>
            </a:r>
          </a:p>
          <a:p>
            <a:r>
              <a:rPr lang="en-AU" dirty="0"/>
              <a:t>Found a job in corporate</a:t>
            </a:r>
          </a:p>
          <a:p>
            <a:r>
              <a:rPr lang="en-AU" dirty="0"/>
              <a:t>Learnt on the job</a:t>
            </a:r>
          </a:p>
          <a:p>
            <a:r>
              <a:rPr lang="en-AU" dirty="0"/>
              <a:t>Facing recurring challenges and over coming them with goals and action</a:t>
            </a:r>
          </a:p>
          <a:p>
            <a:r>
              <a:rPr lang="en-AU" dirty="0"/>
              <a:t>Setting right and ambitious goals, and getting synced with my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94CDC-4C6F-8348-9369-F086FD11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03" y="1500088"/>
            <a:ext cx="2920054" cy="37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94FC-20FC-0042-83B2-AE5FBD7F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Scientist vs Citizen 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1CB1-0AA4-EA46-9F27-837DE93C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597"/>
            <a:ext cx="8596668" cy="4638765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Data Engineer</a:t>
            </a:r>
          </a:p>
          <a:p>
            <a:pPr lvl="1"/>
            <a:r>
              <a:rPr lang="en-AU" dirty="0"/>
              <a:t>Brings data to the data scientist</a:t>
            </a:r>
          </a:p>
          <a:p>
            <a:pPr lvl="1"/>
            <a:r>
              <a:rPr lang="en-AU" dirty="0"/>
              <a:t>Ensures quality is ensured, and data is provided in the right place and the right format and in the right time</a:t>
            </a:r>
          </a:p>
          <a:p>
            <a:pPr lvl="1"/>
            <a:r>
              <a:rPr lang="en-AU" dirty="0"/>
              <a:t>Build and provide additional features to data scientists</a:t>
            </a:r>
          </a:p>
          <a:p>
            <a:r>
              <a:rPr lang="en-AU" dirty="0"/>
              <a:t>Data Analyst</a:t>
            </a:r>
          </a:p>
          <a:p>
            <a:pPr lvl="1"/>
            <a:r>
              <a:rPr lang="en-AU" dirty="0"/>
              <a:t>Does lot of data analysis, and provide insights to business</a:t>
            </a:r>
          </a:p>
          <a:p>
            <a:r>
              <a:rPr lang="en-AU" dirty="0"/>
              <a:t>Machine Learning Engineer (MLOPS)</a:t>
            </a:r>
          </a:p>
          <a:p>
            <a:pPr lvl="1"/>
            <a:r>
              <a:rPr lang="en-AU" dirty="0"/>
              <a:t>Ensures algorithm built by a data scientist can run successfully in real life scenarios (production)</a:t>
            </a:r>
          </a:p>
          <a:p>
            <a:pPr lvl="1"/>
            <a:r>
              <a:rPr lang="en-AU" dirty="0"/>
              <a:t>Ensures model quality is maintained</a:t>
            </a:r>
          </a:p>
          <a:p>
            <a:pPr lvl="1"/>
            <a:r>
              <a:rPr lang="en-AU" dirty="0"/>
              <a:t>Provide a feature store</a:t>
            </a:r>
          </a:p>
          <a:p>
            <a:pPr lvl="1"/>
            <a:r>
              <a:rPr lang="en-AU" dirty="0"/>
              <a:t>Automates ML build and deploy</a:t>
            </a:r>
          </a:p>
          <a:p>
            <a:r>
              <a:rPr lang="en-AU" dirty="0"/>
              <a:t>Data Scientist</a:t>
            </a:r>
          </a:p>
          <a:p>
            <a:pPr lvl="1"/>
            <a:r>
              <a:rPr lang="en-AU" dirty="0"/>
              <a:t>Exploratory analysis</a:t>
            </a:r>
          </a:p>
          <a:p>
            <a:pPr lvl="1"/>
            <a:r>
              <a:rPr lang="en-AU" dirty="0"/>
              <a:t>Data Cleaning</a:t>
            </a:r>
          </a:p>
          <a:p>
            <a:pPr lvl="1"/>
            <a:r>
              <a:rPr lang="en-AU" dirty="0"/>
              <a:t>Data Enrichment (Feature Engineering)</a:t>
            </a:r>
          </a:p>
          <a:p>
            <a:pPr lvl="1"/>
            <a:r>
              <a:rPr lang="en-AU" dirty="0"/>
              <a:t>Model Training/Validation </a:t>
            </a:r>
          </a:p>
          <a:p>
            <a:pPr lvl="1"/>
            <a:r>
              <a:rPr lang="en-AU" dirty="0"/>
              <a:t>Model Comparison</a:t>
            </a:r>
          </a:p>
          <a:p>
            <a:pPr lvl="1"/>
            <a:r>
              <a:rPr lang="en-AU" dirty="0"/>
              <a:t>Model Tuning</a:t>
            </a:r>
          </a:p>
          <a:p>
            <a:pPr lvl="1"/>
            <a:endParaRPr lang="en-AU" dirty="0"/>
          </a:p>
        </p:txBody>
      </p:sp>
      <p:pic>
        <p:nvPicPr>
          <p:cNvPr id="5" name="Picture 2" descr="Le métier de Machine Learning Engineer - Blent.ai">
            <a:extLst>
              <a:ext uri="{FF2B5EF4-FFF2-40B4-BE49-F238E27FC236}">
                <a16:creationId xmlns:a16="http://schemas.microsoft.com/office/drawing/2014/main" id="{3ED35E8B-8BF9-6142-889D-3B76721A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21" y="3429000"/>
            <a:ext cx="3060915" cy="13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0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3BA2-82CE-4D46-8663-E5822141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D72D-8203-5E45-9C16-9BE8D8E6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Python (</a:t>
            </a:r>
            <a:r>
              <a:rPr lang="en-AU" dirty="0" err="1"/>
              <a:t>Numpy</a:t>
            </a:r>
            <a:r>
              <a:rPr lang="en-AU" dirty="0"/>
              <a:t>, Pandas, Scikit Learn) – Basic</a:t>
            </a:r>
          </a:p>
          <a:p>
            <a:r>
              <a:rPr lang="en-AU" dirty="0" err="1"/>
              <a:t>Pytorch</a:t>
            </a:r>
            <a:r>
              <a:rPr lang="en-AU" dirty="0"/>
              <a:t>, TensorFlow, </a:t>
            </a:r>
            <a:r>
              <a:rPr lang="en-AU" dirty="0" err="1"/>
              <a:t>Keras</a:t>
            </a:r>
            <a:r>
              <a:rPr lang="en-AU" dirty="0"/>
              <a:t> (Reduce your boiler plate code)</a:t>
            </a:r>
            <a:br>
              <a:rPr lang="en-AU" dirty="0"/>
            </a:br>
            <a:r>
              <a:rPr lang="en-AU" dirty="0">
                <a:hlinkClick r:id="rId2"/>
              </a:rPr>
              <a:t>Learn the difference</a:t>
            </a:r>
            <a:endParaRPr lang="en-AU" dirty="0"/>
          </a:p>
          <a:p>
            <a:r>
              <a:rPr lang="en-AU" dirty="0" err="1"/>
              <a:t>Sql</a:t>
            </a:r>
            <a:r>
              <a:rPr lang="en-AU" dirty="0"/>
              <a:t> </a:t>
            </a:r>
          </a:p>
          <a:p>
            <a:r>
              <a:rPr lang="en-AU" dirty="0"/>
              <a:t>Pipeline building/Orchestration (Airflow, Apache beam, DBT, Luigi, etc)</a:t>
            </a:r>
          </a:p>
          <a:p>
            <a:pPr lvl="1"/>
            <a:r>
              <a:rPr lang="en-AU" dirty="0">
                <a:hlinkClick r:id="rId3"/>
              </a:rPr>
              <a:t>Some popular ones</a:t>
            </a:r>
            <a:endParaRPr lang="en-AU" dirty="0"/>
          </a:p>
          <a:p>
            <a:r>
              <a:rPr lang="en-AU" dirty="0"/>
              <a:t>Application Development (</a:t>
            </a:r>
            <a:r>
              <a:rPr lang="en-AU" dirty="0" err="1"/>
              <a:t>Javascript</a:t>
            </a:r>
            <a:r>
              <a:rPr lang="en-AU" dirty="0"/>
              <a:t>), Flask or Django or Dash (Python)</a:t>
            </a:r>
          </a:p>
          <a:p>
            <a:pPr lvl="1"/>
            <a:r>
              <a:rPr lang="en-AU" dirty="0"/>
              <a:t>Frontend (Data visualisation layer)</a:t>
            </a:r>
          </a:p>
          <a:p>
            <a:pPr lvl="1"/>
            <a:r>
              <a:rPr lang="en-AU" dirty="0"/>
              <a:t>Backend (</a:t>
            </a:r>
          </a:p>
          <a:p>
            <a:pPr lvl="2"/>
            <a:r>
              <a:rPr lang="en-AU" dirty="0" err="1"/>
              <a:t>Api</a:t>
            </a:r>
            <a:r>
              <a:rPr lang="en-AU" dirty="0"/>
              <a:t> to interact with database or get predictions from your model</a:t>
            </a:r>
          </a:p>
          <a:p>
            <a:pPr lvl="2"/>
            <a:r>
              <a:rPr lang="en-AU" dirty="0"/>
              <a:t>Data store (DB, File storage system)</a:t>
            </a:r>
          </a:p>
          <a:p>
            <a:r>
              <a:rPr lang="en-AU" dirty="0"/>
              <a:t>Shipping your model </a:t>
            </a:r>
          </a:p>
          <a:p>
            <a:pPr lvl="1"/>
            <a:r>
              <a:rPr lang="en-AU" dirty="0"/>
              <a:t>Containerisation</a:t>
            </a:r>
          </a:p>
          <a:p>
            <a:pPr lvl="1"/>
            <a:r>
              <a:rPr lang="en-AU" dirty="0"/>
              <a:t>Model governance (MLOPS)</a:t>
            </a:r>
          </a:p>
        </p:txBody>
      </p:sp>
    </p:spTree>
    <p:extLst>
      <p:ext uri="{BB962C8B-B14F-4D97-AF65-F5344CB8AC3E}">
        <p14:creationId xmlns:p14="http://schemas.microsoft.com/office/powerpoint/2010/main" val="137998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75EB-0FDE-0340-8038-F156B66A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Python vs Built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01BF2-E80B-A64A-869C-6DEA1C37B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Built tools are good if use case is very specific</a:t>
            </a:r>
          </a:p>
          <a:p>
            <a:pPr lvl="1"/>
            <a:r>
              <a:rPr lang="en-AU" dirty="0"/>
              <a:t>Different tools for different use cases</a:t>
            </a:r>
          </a:p>
          <a:p>
            <a:pPr lvl="1"/>
            <a:r>
              <a:rPr lang="en-AU" dirty="0"/>
              <a:t>Business needs grow, can the tool grow with it</a:t>
            </a:r>
          </a:p>
          <a:p>
            <a:pPr lvl="1"/>
            <a:r>
              <a:rPr lang="en-AU" dirty="0"/>
              <a:t>There is a cost associated with licencing</a:t>
            </a:r>
          </a:p>
          <a:p>
            <a:r>
              <a:rPr lang="en-AU" dirty="0"/>
              <a:t>Python and majority of tooling around python is open sourced</a:t>
            </a:r>
          </a:p>
          <a:p>
            <a:pPr lvl="1"/>
            <a:r>
              <a:rPr lang="en-AU" dirty="0"/>
              <a:t>You have more control</a:t>
            </a:r>
          </a:p>
          <a:p>
            <a:pPr lvl="1"/>
            <a:r>
              <a:rPr lang="en-AU" dirty="0"/>
              <a:t>Starting and development cost is just time</a:t>
            </a:r>
          </a:p>
          <a:p>
            <a:pPr lvl="1"/>
            <a:r>
              <a:rPr lang="en-AU" dirty="0"/>
              <a:t>More than machine learning</a:t>
            </a:r>
          </a:p>
          <a:p>
            <a:pPr lvl="2"/>
            <a:r>
              <a:rPr lang="en-AU" dirty="0"/>
              <a:t>Front end </a:t>
            </a:r>
          </a:p>
          <a:p>
            <a:pPr lvl="2"/>
            <a:r>
              <a:rPr lang="en-AU" dirty="0"/>
              <a:t>Backend</a:t>
            </a:r>
          </a:p>
          <a:p>
            <a:pPr lvl="2"/>
            <a:r>
              <a:rPr lang="en-AU" dirty="0"/>
              <a:t>Pipeline</a:t>
            </a:r>
          </a:p>
          <a:p>
            <a:pPr lvl="2"/>
            <a:r>
              <a:rPr lang="en-AU" dirty="0"/>
              <a:t>Day to day Automation</a:t>
            </a:r>
          </a:p>
          <a:p>
            <a:pPr lvl="2"/>
            <a:r>
              <a:rPr lang="en-AU" dirty="0"/>
              <a:t>Close to C and C++ performance when using compiled libraries or building using </a:t>
            </a:r>
            <a:r>
              <a:rPr lang="en-AU" dirty="0" err="1"/>
              <a:t>cython</a:t>
            </a:r>
            <a:endParaRPr lang="en-AU" dirty="0"/>
          </a:p>
        </p:txBody>
      </p:sp>
      <p:pic>
        <p:nvPicPr>
          <p:cNvPr id="6" name="Picture 4" descr="Python Tool Libraries - An Introduction to Python - Alteryx Community">
            <a:extLst>
              <a:ext uri="{FF2B5EF4-FFF2-40B4-BE49-F238E27FC236}">
                <a16:creationId xmlns:a16="http://schemas.microsoft.com/office/drawing/2014/main" id="{57D75743-332D-B34B-8CF4-22683513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19" y="2160589"/>
            <a:ext cx="2813803" cy="281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3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4654-9DBA-BC43-AFB3-AC8DB10B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Jupyter</a:t>
            </a:r>
            <a:r>
              <a:rPr lang="en-AU" dirty="0"/>
              <a:t> is just a playground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82F25E-4F75-D94B-94E8-F7885117E4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" y="1665919"/>
            <a:ext cx="2770042" cy="231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ust 10 minutes! You can deploy machine learning models with flash, Docker,  and Jenkins">
            <a:extLst>
              <a:ext uri="{FF2B5EF4-FFF2-40B4-BE49-F238E27FC236}">
                <a16:creationId xmlns:a16="http://schemas.microsoft.com/office/drawing/2014/main" id="{00F5EE60-5DC9-3643-B42F-8322F39C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07" y="1628951"/>
            <a:ext cx="2607791" cy="234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0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899C-8D18-2548-B60D-91F3BFBE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Science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80DC3-9AC3-AA41-A2C4-29EEC61F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4108"/>
            <a:ext cx="8596668" cy="5563892"/>
          </a:xfrm>
        </p:spPr>
        <p:txBody>
          <a:bodyPr>
            <a:normAutofit fontScale="47500" lnSpcReduction="20000"/>
          </a:bodyPr>
          <a:lstStyle/>
          <a:p>
            <a:r>
              <a:rPr lang="en-AU" dirty="0"/>
              <a:t>Meetups</a:t>
            </a:r>
          </a:p>
          <a:p>
            <a:pPr lvl="1"/>
            <a:r>
              <a:rPr lang="en-AU" dirty="0">
                <a:hlinkClick r:id="rId2"/>
              </a:rPr>
              <a:t>https://www.meetup.com/en-AU/Brisbane-Data-Science-Meetup/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https://www.meetup.com/en-AU/Data-Science-Melbourne/</a:t>
            </a:r>
            <a:endParaRPr lang="en-AU" dirty="0"/>
          </a:p>
          <a:p>
            <a:pPr lvl="1"/>
            <a:r>
              <a:rPr lang="en-AU" dirty="0">
                <a:hlinkClick r:id="rId4"/>
              </a:rPr>
              <a:t>https://www.meetup.com/en-AU/Machine-Learning-AI-Meetup/</a:t>
            </a:r>
            <a:endParaRPr lang="en-AU" dirty="0"/>
          </a:p>
          <a:p>
            <a:r>
              <a:rPr lang="en-AU" dirty="0"/>
              <a:t>Podcasts</a:t>
            </a:r>
          </a:p>
          <a:p>
            <a:pPr lvl="1"/>
            <a:r>
              <a:rPr lang="en-AU" dirty="0">
                <a:hlinkClick r:id="rId5"/>
              </a:rPr>
              <a:t>https://www.datafuturology.com/</a:t>
            </a:r>
            <a:endParaRPr lang="en-AU" dirty="0"/>
          </a:p>
          <a:p>
            <a:pPr lvl="1"/>
            <a:r>
              <a:rPr lang="en-AU" dirty="0">
                <a:hlinkClick r:id="rId6"/>
              </a:rPr>
              <a:t>Other popular podcasts</a:t>
            </a:r>
            <a:endParaRPr lang="en-AU" dirty="0"/>
          </a:p>
          <a:p>
            <a:r>
              <a:rPr lang="en-AU" dirty="0"/>
              <a:t>Books</a:t>
            </a:r>
          </a:p>
          <a:p>
            <a:pPr lvl="1"/>
            <a:r>
              <a:rPr lang="en-AU" dirty="0">
                <a:hlinkClick r:id="rId7"/>
              </a:rPr>
              <a:t>Machine Learning with Tensorflow - Chris Mattmann</a:t>
            </a:r>
            <a:endParaRPr lang="en-AU" dirty="0"/>
          </a:p>
          <a:p>
            <a:pPr lvl="1"/>
            <a:r>
              <a:rPr lang="en-AU" dirty="0">
                <a:hlinkClick r:id="rId8"/>
              </a:rPr>
              <a:t>Machine Learning Bootcamp - Alexey Grigorev</a:t>
            </a:r>
            <a:r>
              <a:rPr lang="en-AU" dirty="0"/>
              <a:t> + Podcast : </a:t>
            </a:r>
            <a:r>
              <a:rPr lang="en-AU" dirty="0">
                <a:hlinkClick r:id="rId9"/>
              </a:rPr>
              <a:t>Podcast episode</a:t>
            </a:r>
            <a:endParaRPr lang="en-AU" dirty="0"/>
          </a:p>
          <a:p>
            <a:pPr lvl="1"/>
            <a:r>
              <a:rPr lang="en-AU" dirty="0">
                <a:hlinkClick r:id="rId10"/>
              </a:rPr>
              <a:t>Analytics at Work</a:t>
            </a:r>
            <a:endParaRPr lang="en-AU" dirty="0"/>
          </a:p>
          <a:p>
            <a:r>
              <a:rPr lang="en-AU" dirty="0" err="1"/>
              <a:t>Youtube</a:t>
            </a:r>
            <a:r>
              <a:rPr lang="en-AU" dirty="0"/>
              <a:t> channels (Find one or few)</a:t>
            </a:r>
          </a:p>
          <a:p>
            <a:r>
              <a:rPr lang="en-AU" dirty="0"/>
              <a:t>Online Platforms</a:t>
            </a:r>
          </a:p>
          <a:p>
            <a:pPr lvl="1"/>
            <a:r>
              <a:rPr lang="en-AU" dirty="0"/>
              <a:t>Career progression (Udacity Nanodegrees)</a:t>
            </a:r>
          </a:p>
          <a:p>
            <a:pPr lvl="1"/>
            <a:r>
              <a:rPr lang="en-AU" dirty="0"/>
              <a:t>For specific tools and specific algorithms, web development, cloud courses (Udemy, Coursera)</a:t>
            </a:r>
          </a:p>
          <a:p>
            <a:pPr lvl="1"/>
            <a:r>
              <a:rPr lang="en-AU" dirty="0"/>
              <a:t>Small to the point courses (Data Camp) 4-5 hours, good getting started and applied courses (Libraries in tutorials don’t have versioning)</a:t>
            </a:r>
          </a:p>
          <a:p>
            <a:r>
              <a:rPr lang="en-AU" dirty="0" err="1"/>
              <a:t>Linkedin</a:t>
            </a:r>
            <a:r>
              <a:rPr lang="en-AU" dirty="0"/>
              <a:t> Leaders</a:t>
            </a:r>
          </a:p>
          <a:p>
            <a:pPr lvl="1"/>
            <a:r>
              <a:rPr lang="en-AU" dirty="0">
                <a:hlinkClick r:id="rId11"/>
              </a:rPr>
              <a:t>https://www.linkedin.com/in/felipe-flores-analytics</a:t>
            </a:r>
            <a:endParaRPr lang="en-AU" dirty="0"/>
          </a:p>
          <a:p>
            <a:pPr lvl="1"/>
            <a:r>
              <a:rPr lang="en-AU" dirty="0">
                <a:hlinkClick r:id="rId12"/>
              </a:rPr>
              <a:t>https://www.linkedin.com/in/dralexantic/</a:t>
            </a:r>
            <a:endParaRPr lang="en-AU" dirty="0"/>
          </a:p>
          <a:p>
            <a:pPr lvl="1"/>
            <a:r>
              <a:rPr lang="en-AU" dirty="0">
                <a:hlinkClick r:id="rId13"/>
              </a:rPr>
              <a:t>https://www.linkedin.com/in/stevenouri/</a:t>
            </a:r>
            <a:endParaRPr lang="en-AU" dirty="0"/>
          </a:p>
          <a:p>
            <a:pPr lvl="1"/>
            <a:r>
              <a:rPr lang="en-AU" dirty="0">
                <a:hlinkClick r:id="rId14"/>
              </a:rPr>
              <a:t>https://www.linkedin.com/in/alliekmiller/</a:t>
            </a:r>
            <a:endParaRPr lang="en-AU" dirty="0"/>
          </a:p>
          <a:p>
            <a:pPr lvl="1"/>
            <a:r>
              <a:rPr lang="en-AU" dirty="0">
                <a:hlinkClick r:id="rId15"/>
              </a:rPr>
              <a:t>https://www.linkedin.com/in/andrewyng/</a:t>
            </a: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Get a </a:t>
            </a:r>
            <a:r>
              <a:rPr lang="en-AU" b="1" dirty="0">
                <a:hlinkClick r:id="rId16"/>
              </a:rPr>
              <a:t>Medium</a:t>
            </a:r>
            <a:r>
              <a:rPr lang="en-AU" dirty="0"/>
              <a:t> membership (50$ a year)</a:t>
            </a:r>
          </a:p>
        </p:txBody>
      </p:sp>
    </p:spTree>
    <p:extLst>
      <p:ext uri="{BB962C8B-B14F-4D97-AF65-F5344CB8AC3E}">
        <p14:creationId xmlns:p14="http://schemas.microsoft.com/office/powerpoint/2010/main" val="34057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FF6D-559B-D44E-9964-83F9F3AD3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27C0F-6817-4645-80B6-AD156F6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35" y="559267"/>
            <a:ext cx="2565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27A1DB-45DB-0D4F-B9BC-ECA56B51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1" y="1196947"/>
            <a:ext cx="1471774" cy="14295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5651-CB12-D54A-88D2-DA8A1C4BE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724799"/>
            <a:ext cx="4184035" cy="3880772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University</a:t>
            </a:r>
          </a:p>
          <a:p>
            <a:pPr lvl="1"/>
            <a:r>
              <a:rPr lang="en-AU" dirty="0"/>
              <a:t>Data Engineering Nano Degree (Udacity)</a:t>
            </a:r>
          </a:p>
          <a:p>
            <a:pPr lvl="1"/>
            <a:r>
              <a:rPr lang="en-AU" dirty="0"/>
              <a:t>Masters of Business Information Systems (2015-2017)</a:t>
            </a:r>
          </a:p>
          <a:p>
            <a:pPr lvl="2"/>
            <a:r>
              <a:rPr lang="en-AU" dirty="0"/>
              <a:t>Business Analytics Specialisation</a:t>
            </a:r>
          </a:p>
          <a:p>
            <a:r>
              <a:rPr lang="en-AU" dirty="0"/>
              <a:t>Business</a:t>
            </a:r>
          </a:p>
          <a:p>
            <a:pPr lvl="1"/>
            <a:r>
              <a:rPr lang="en-AU" dirty="0"/>
              <a:t>Family Business 2 Years</a:t>
            </a:r>
          </a:p>
          <a:p>
            <a:r>
              <a:rPr lang="en-AU" dirty="0"/>
              <a:t>Employment Experience</a:t>
            </a:r>
          </a:p>
          <a:p>
            <a:pPr lvl="1"/>
            <a:r>
              <a:rPr lang="en-AU" dirty="0"/>
              <a:t>~ 4 Years 5 Months ANZ</a:t>
            </a:r>
          </a:p>
          <a:p>
            <a:pPr lvl="1"/>
            <a:r>
              <a:rPr lang="en-AU" dirty="0"/>
              <a:t>11 Months </a:t>
            </a:r>
            <a:r>
              <a:rPr lang="en-AU" dirty="0" err="1"/>
              <a:t>YellowfinBi</a:t>
            </a:r>
            <a:endParaRPr lang="en-AU" dirty="0"/>
          </a:p>
          <a:p>
            <a:r>
              <a:rPr lang="en-AU" dirty="0"/>
              <a:t>Competition</a:t>
            </a:r>
          </a:p>
          <a:p>
            <a:pPr lvl="1"/>
            <a:r>
              <a:rPr lang="en-AU" dirty="0"/>
              <a:t>IBM Watson </a:t>
            </a:r>
            <a:r>
              <a:rPr lang="en-AU" dirty="0" err="1"/>
              <a:t>Datathon</a:t>
            </a:r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B736F-4F25-FA43-B30C-DBB9D7ED8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724799"/>
            <a:ext cx="4184034" cy="3880773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Data Science/Analytics Experience</a:t>
            </a:r>
          </a:p>
          <a:p>
            <a:pPr lvl="1"/>
            <a:r>
              <a:rPr lang="en-AU" dirty="0"/>
              <a:t>Front end customer analytics app building with react</a:t>
            </a:r>
          </a:p>
          <a:p>
            <a:pPr lvl="1"/>
            <a:r>
              <a:rPr lang="en-AU" dirty="0"/>
              <a:t>Big Data Analysis (Google Cloud </a:t>
            </a:r>
            <a:r>
              <a:rPr lang="en-AU" dirty="0" err="1"/>
              <a:t>Bigquery</a:t>
            </a:r>
            <a:r>
              <a:rPr lang="en-AU" dirty="0"/>
              <a:t> OLAP)</a:t>
            </a:r>
          </a:p>
          <a:p>
            <a:pPr lvl="1"/>
            <a:r>
              <a:rPr lang="en-AU" dirty="0"/>
              <a:t>Airflow data pipelines</a:t>
            </a:r>
          </a:p>
          <a:p>
            <a:pPr lvl="1"/>
            <a:r>
              <a:rPr lang="en-AU" dirty="0"/>
              <a:t>Python reporting automation</a:t>
            </a:r>
          </a:p>
          <a:p>
            <a:pPr lvl="1"/>
            <a:r>
              <a:rPr lang="en-AU" dirty="0"/>
              <a:t>Machine learning for data insights</a:t>
            </a:r>
          </a:p>
          <a:p>
            <a:pPr lvl="1"/>
            <a:r>
              <a:rPr lang="en-AU" dirty="0"/>
              <a:t>Kubernetes application development</a:t>
            </a:r>
          </a:p>
          <a:p>
            <a:pPr lvl="1"/>
            <a:r>
              <a:rPr lang="en-AU" dirty="0" err="1"/>
              <a:t>Etherium</a:t>
            </a:r>
            <a:r>
              <a:rPr lang="en-AU" dirty="0"/>
              <a:t> powered blockchain</a:t>
            </a:r>
            <a:br>
              <a:rPr lang="en-AU" dirty="0"/>
            </a:br>
            <a:endParaRPr lang="en-AU" dirty="0"/>
          </a:p>
          <a:p>
            <a:r>
              <a:rPr lang="en-AU" dirty="0"/>
              <a:t>Certifications</a:t>
            </a:r>
          </a:p>
          <a:p>
            <a:pPr lvl="1"/>
            <a:r>
              <a:rPr lang="en-AU" dirty="0"/>
              <a:t>Google Cloud Data Engineer</a:t>
            </a:r>
          </a:p>
          <a:p>
            <a:pPr lvl="1"/>
            <a:r>
              <a:rPr lang="en-AU" dirty="0"/>
              <a:t>Some </a:t>
            </a:r>
            <a:r>
              <a:rPr lang="en-AU" dirty="0" err="1"/>
              <a:t>datacamp</a:t>
            </a:r>
            <a:r>
              <a:rPr lang="en-AU" dirty="0"/>
              <a:t> courses</a:t>
            </a:r>
          </a:p>
          <a:p>
            <a:pPr lvl="1"/>
            <a:r>
              <a:rPr lang="en-AU" dirty="0"/>
              <a:t>Airflow, docker and </a:t>
            </a:r>
            <a:r>
              <a:rPr lang="en-AU" dirty="0" err="1"/>
              <a:t>kubernetes</a:t>
            </a:r>
            <a:r>
              <a:rPr lang="en-AU" dirty="0"/>
              <a:t>, blockchain courses on Udemy 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EF67A3-ED61-5B48-8A44-AEABAA28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4413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ABOUT ME </a:t>
            </a:r>
            <a:br>
              <a:rPr lang="en-AU" dirty="0">
                <a:hlinkClick r:id="rId3"/>
              </a:rPr>
            </a:b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4F9F-5D08-4643-9F3D-22FDDCE4BD6C}"/>
              </a:ext>
            </a:extLst>
          </p:cNvPr>
          <p:cNvSpPr/>
          <p:nvPr/>
        </p:nvSpPr>
        <p:spPr>
          <a:xfrm>
            <a:off x="2322931" y="2062708"/>
            <a:ext cx="576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https://www.linkedin.com/in/nakul-bajaj-707b7649/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83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A28B-12AF-9043-A133-6A3596FA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D29F-D26D-6245-8BCF-7388ADA3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07823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Find your why</a:t>
            </a:r>
          </a:p>
          <a:p>
            <a:r>
              <a:rPr lang="en-AU" dirty="0"/>
              <a:t>Kick start plan and action</a:t>
            </a:r>
          </a:p>
          <a:p>
            <a:r>
              <a:rPr lang="en-AU" dirty="0"/>
              <a:t>Skill match and skill building</a:t>
            </a:r>
          </a:p>
          <a:p>
            <a:r>
              <a:rPr lang="en-AU" dirty="0"/>
              <a:t>Decide where to start or transfer</a:t>
            </a:r>
          </a:p>
          <a:p>
            <a:r>
              <a:rPr lang="en-AU" dirty="0"/>
              <a:t>Setting and tailoring goals</a:t>
            </a:r>
          </a:p>
          <a:p>
            <a:r>
              <a:rPr lang="en-AU" dirty="0"/>
              <a:t>Understanding and overcoming common challenges </a:t>
            </a:r>
          </a:p>
          <a:p>
            <a:r>
              <a:rPr lang="en-AU" dirty="0"/>
              <a:t>Data Science pathways</a:t>
            </a:r>
          </a:p>
          <a:p>
            <a:r>
              <a:rPr lang="en-AU" dirty="0"/>
              <a:t>Data Science Tool Box</a:t>
            </a:r>
          </a:p>
          <a:p>
            <a:r>
              <a:rPr lang="en-AU" dirty="0"/>
              <a:t>Python vs Built tools</a:t>
            </a:r>
          </a:p>
          <a:p>
            <a:r>
              <a:rPr lang="en-AU" dirty="0" err="1"/>
              <a:t>Jupyter</a:t>
            </a:r>
            <a:r>
              <a:rPr lang="en-AU" dirty="0"/>
              <a:t> notebooks are not production ready</a:t>
            </a:r>
          </a:p>
          <a:p>
            <a:r>
              <a:rPr lang="en-AU" dirty="0"/>
              <a:t>Data Science Resources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C2AC6-7837-F841-B698-845CF0E7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59" y="1576151"/>
            <a:ext cx="4699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AAE9-ABE1-C749-ABC2-106F75E6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DATA SCIENCE OR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A295-A214-464A-9957-75B8B384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Passion?</a:t>
            </a:r>
          </a:p>
          <a:p>
            <a:r>
              <a:rPr lang="en-AU" dirty="0"/>
              <a:t>Money?</a:t>
            </a:r>
          </a:p>
          <a:p>
            <a:r>
              <a:rPr lang="en-AU" dirty="0"/>
              <a:t>Cool Career?</a:t>
            </a:r>
          </a:p>
          <a:p>
            <a:r>
              <a:rPr lang="en-AU" dirty="0"/>
              <a:t>Curious?</a:t>
            </a:r>
          </a:p>
          <a:p>
            <a:r>
              <a:rPr lang="en-AU" dirty="0"/>
              <a:t>Find data science problems interesting?</a:t>
            </a:r>
          </a:p>
          <a:p>
            <a:r>
              <a:rPr lang="en-AU" dirty="0"/>
              <a:t>Want to make a difference in the world?</a:t>
            </a:r>
          </a:p>
          <a:p>
            <a:r>
              <a:rPr lang="en-AU" dirty="0"/>
              <a:t>Pathway to settle in Australia?</a:t>
            </a:r>
          </a:p>
          <a:p>
            <a:r>
              <a:rPr lang="en-AU" dirty="0"/>
              <a:t>Too late to change?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6EE65-81BC-214A-862E-DE531810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40" y="2160589"/>
            <a:ext cx="5920557" cy="34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A56-123A-1E44-8B48-B3DD45C6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WHEN AND WHERE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17F8B-AF26-C640-96B0-95555267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As soon as possible</a:t>
            </a:r>
          </a:p>
          <a:p>
            <a:r>
              <a:rPr lang="en-AU" dirty="0"/>
              <a:t>Learn on the job</a:t>
            </a:r>
          </a:p>
          <a:p>
            <a:r>
              <a:rPr lang="en-AU" dirty="0"/>
              <a:t>Attitude is the most important thing</a:t>
            </a:r>
          </a:p>
          <a:p>
            <a:pPr lvl="1"/>
            <a:r>
              <a:rPr lang="en-AU" b="1" dirty="0"/>
              <a:t>Cure Yourself of </a:t>
            </a:r>
            <a:r>
              <a:rPr lang="en-AU" b="1" dirty="0" err="1"/>
              <a:t>Excusitis</a:t>
            </a:r>
            <a:endParaRPr lang="en-AU" dirty="0"/>
          </a:p>
          <a:p>
            <a:pPr lvl="2"/>
            <a:r>
              <a:rPr lang="en-AU" dirty="0"/>
              <a:t>My health is coming in the way</a:t>
            </a:r>
          </a:p>
          <a:p>
            <a:pPr lvl="2"/>
            <a:r>
              <a:rPr lang="en-AU" dirty="0"/>
              <a:t>My age doesn’t favour me</a:t>
            </a:r>
          </a:p>
          <a:p>
            <a:pPr lvl="2"/>
            <a:r>
              <a:rPr lang="en-AU" dirty="0"/>
              <a:t>Others are smart</a:t>
            </a:r>
          </a:p>
          <a:p>
            <a:pPr lvl="2"/>
            <a:r>
              <a:rPr lang="en-AU" dirty="0"/>
              <a:t>Luck is against me</a:t>
            </a:r>
          </a:p>
          <a:p>
            <a:r>
              <a:rPr lang="en-AU" dirty="0"/>
              <a:t>Participate in competitions, you will learn along the way</a:t>
            </a:r>
          </a:p>
          <a:p>
            <a:pPr lvl="1"/>
            <a:r>
              <a:rPr lang="en-AU" dirty="0" err="1"/>
              <a:t>Datathons</a:t>
            </a:r>
            <a:endParaRPr lang="en-AU" dirty="0"/>
          </a:p>
          <a:p>
            <a:pPr lvl="1"/>
            <a:r>
              <a:rPr lang="en-AU" dirty="0"/>
              <a:t>Kaggle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F366-54F4-1847-A699-AE61A83F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976" y="2202190"/>
            <a:ext cx="2421920" cy="3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F191-6419-4247-A2AD-EC8210F3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ABAC-6332-B34D-AEBB-34521373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Research the jobs</a:t>
            </a:r>
          </a:p>
          <a:p>
            <a:r>
              <a:rPr lang="en-AU" dirty="0"/>
              <a:t>Note down the common skills</a:t>
            </a:r>
          </a:p>
          <a:p>
            <a:r>
              <a:rPr lang="en-AU" dirty="0"/>
              <a:t>Cross match with what you have</a:t>
            </a:r>
          </a:p>
          <a:p>
            <a:r>
              <a:rPr lang="en-AU" dirty="0"/>
              <a:t>Build others</a:t>
            </a:r>
          </a:p>
          <a:p>
            <a:pPr lvl="1"/>
            <a:r>
              <a:rPr lang="en-AU" dirty="0"/>
              <a:t>Online courses</a:t>
            </a:r>
          </a:p>
          <a:p>
            <a:pPr lvl="1"/>
            <a:r>
              <a:rPr lang="en-AU" dirty="0"/>
              <a:t>Projects</a:t>
            </a:r>
          </a:p>
          <a:p>
            <a:pPr lvl="1"/>
            <a:r>
              <a:rPr lang="en-AU" dirty="0"/>
              <a:t>Internships</a:t>
            </a:r>
          </a:p>
          <a:p>
            <a:pPr lvl="1"/>
            <a:r>
              <a:rPr lang="en-AU" dirty="0"/>
              <a:t>Pod casts (great for soft skills and direction)</a:t>
            </a:r>
          </a:p>
          <a:p>
            <a:r>
              <a:rPr lang="en-AU" dirty="0"/>
              <a:t>Network</a:t>
            </a:r>
          </a:p>
          <a:p>
            <a:pPr lvl="1"/>
            <a:r>
              <a:rPr lang="en-AU" dirty="0"/>
              <a:t>Join a university club</a:t>
            </a:r>
          </a:p>
          <a:p>
            <a:pPr lvl="1"/>
            <a:r>
              <a:rPr lang="en-AU" dirty="0"/>
              <a:t>Attend meetups</a:t>
            </a:r>
          </a:p>
          <a:p>
            <a:pPr lvl="1"/>
            <a:r>
              <a:rPr lang="en-AU" dirty="0"/>
              <a:t>Get a mentor (university, job, meetups)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DE46F-9062-7446-A332-303A578B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21" y="2160589"/>
            <a:ext cx="5910768" cy="37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1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241B-0FEC-FD4E-A4C6-5DE69103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F2C2-52E1-2946-92A2-3F20976E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Start in a corporate</a:t>
            </a:r>
          </a:p>
          <a:p>
            <a:pPr lvl="1"/>
            <a:r>
              <a:rPr lang="en-AU" dirty="0"/>
              <a:t>More options</a:t>
            </a:r>
          </a:p>
          <a:p>
            <a:pPr lvl="1"/>
            <a:r>
              <a:rPr lang="en-AU" dirty="0"/>
              <a:t>Its easier</a:t>
            </a:r>
          </a:p>
          <a:p>
            <a:pPr lvl="1"/>
            <a:endParaRPr lang="en-AU" dirty="0"/>
          </a:p>
          <a:p>
            <a:r>
              <a:rPr lang="en-AU" dirty="0"/>
              <a:t>Start ups may not suit everyone at start</a:t>
            </a:r>
          </a:p>
          <a:p>
            <a:pPr lvl="1"/>
            <a:r>
              <a:rPr lang="en-AU" dirty="0"/>
              <a:t>Highly disruptive environment</a:t>
            </a:r>
          </a:p>
          <a:p>
            <a:pPr lvl="1"/>
            <a:r>
              <a:rPr lang="en-AU" dirty="0"/>
              <a:t>Extensive skill set is required</a:t>
            </a:r>
          </a:p>
          <a:p>
            <a:pPr lvl="1"/>
            <a:r>
              <a:rPr lang="en-AU" dirty="0"/>
              <a:t>Faster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59E5-677C-5943-B5CB-B56ACC8F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160589"/>
            <a:ext cx="5127828" cy="30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E10-5CA2-EF4D-97AC-DF10DDF894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Understanding data</a:t>
            </a:r>
          </a:p>
          <a:p>
            <a:pPr lvl="1"/>
            <a:r>
              <a:rPr lang="en-AU" dirty="0"/>
              <a:t>SQL, Python (pandas, </a:t>
            </a:r>
            <a:r>
              <a:rPr lang="en-AU" dirty="0" err="1"/>
              <a:t>numpy</a:t>
            </a:r>
            <a:r>
              <a:rPr lang="en-AU" dirty="0"/>
              <a:t>, </a:t>
            </a:r>
            <a:r>
              <a:rPr lang="en-AU" dirty="0" err="1"/>
              <a:t>scipy</a:t>
            </a:r>
            <a:r>
              <a:rPr lang="en-AU" dirty="0"/>
              <a:t>)</a:t>
            </a:r>
          </a:p>
          <a:p>
            <a:r>
              <a:rPr lang="en-AU" dirty="0"/>
              <a:t>Automating reports</a:t>
            </a:r>
          </a:p>
          <a:p>
            <a:pPr lvl="1"/>
            <a:r>
              <a:rPr lang="en-AU" dirty="0"/>
              <a:t>Apps</a:t>
            </a:r>
          </a:p>
          <a:p>
            <a:pPr lvl="2"/>
            <a:r>
              <a:rPr lang="en-AU" dirty="0" err="1"/>
              <a:t>Javascript</a:t>
            </a:r>
            <a:r>
              <a:rPr lang="en-AU" dirty="0"/>
              <a:t> (React) - Frontend</a:t>
            </a:r>
          </a:p>
          <a:p>
            <a:pPr lvl="2"/>
            <a:r>
              <a:rPr lang="en-AU" dirty="0"/>
              <a:t>Python, Node, Dotnet – Backend</a:t>
            </a:r>
          </a:p>
          <a:p>
            <a:pPr lvl="1"/>
            <a:r>
              <a:rPr lang="en-AU" dirty="0"/>
              <a:t>Data Engineering</a:t>
            </a:r>
          </a:p>
          <a:p>
            <a:pPr lvl="2"/>
            <a:r>
              <a:rPr lang="en-AU" dirty="0"/>
              <a:t>Airflow pipelines</a:t>
            </a:r>
          </a:p>
          <a:p>
            <a:pPr lvl="2"/>
            <a:r>
              <a:rPr lang="en-AU" dirty="0"/>
              <a:t>Custom pipelines</a:t>
            </a:r>
          </a:p>
          <a:p>
            <a:pPr lvl="1"/>
            <a:r>
              <a:rPr lang="en-AU" dirty="0"/>
              <a:t>Infrastructure</a:t>
            </a:r>
          </a:p>
          <a:p>
            <a:pPr lvl="2"/>
            <a:r>
              <a:rPr lang="en-AU" dirty="0"/>
              <a:t>Kubernetes/Docker</a:t>
            </a:r>
          </a:p>
          <a:p>
            <a:pPr lvl="2"/>
            <a:r>
              <a:rPr lang="en-AU" dirty="0"/>
              <a:t>VM 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D105A-88D4-8141-9FA5-48C5EA28A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Data Insights</a:t>
            </a:r>
          </a:p>
          <a:p>
            <a:pPr lvl="1"/>
            <a:r>
              <a:rPr lang="en-AU" dirty="0"/>
              <a:t>Powered by machine learning (Python, </a:t>
            </a:r>
            <a:r>
              <a:rPr lang="en-AU" dirty="0" err="1"/>
              <a:t>Sql</a:t>
            </a:r>
            <a:r>
              <a:rPr lang="en-AU" dirty="0"/>
              <a:t>, </a:t>
            </a:r>
            <a:r>
              <a:rPr lang="en-AU" dirty="0" err="1"/>
              <a:t>Bigquery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Random forest (feature selection)</a:t>
            </a:r>
          </a:p>
          <a:p>
            <a:pPr lvl="2"/>
            <a:r>
              <a:rPr lang="en-AU" dirty="0"/>
              <a:t>Logistic/Linear Regression (feature selection, prediction)</a:t>
            </a:r>
          </a:p>
          <a:p>
            <a:pPr lvl="2"/>
            <a:r>
              <a:rPr lang="en-AU" dirty="0"/>
              <a:t>Clustering (customer segmentation)</a:t>
            </a:r>
          </a:p>
          <a:p>
            <a:pPr lvl="2"/>
            <a:r>
              <a:rPr lang="en-AU" dirty="0"/>
              <a:t>Advanced customer analytics</a:t>
            </a:r>
          </a:p>
          <a:p>
            <a:pPr lvl="3"/>
            <a:r>
              <a:rPr lang="en-AU" dirty="0"/>
              <a:t>Loyalty Analysis</a:t>
            </a:r>
          </a:p>
          <a:p>
            <a:pPr lvl="3"/>
            <a:r>
              <a:rPr lang="en-AU" dirty="0"/>
              <a:t>Survival modelling</a:t>
            </a:r>
          </a:p>
          <a:p>
            <a:pPr lvl="3"/>
            <a:r>
              <a:rPr lang="en-AU" dirty="0"/>
              <a:t>Churn</a:t>
            </a:r>
          </a:p>
          <a:p>
            <a:pPr lvl="3"/>
            <a:r>
              <a:rPr lang="en-AU" dirty="0"/>
              <a:t>Peer Analysis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31C06-4A35-1748-91EA-62EBB2AB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DAY TO DAY WORK</a:t>
            </a:r>
          </a:p>
        </p:txBody>
      </p:sp>
    </p:spTree>
    <p:extLst>
      <p:ext uri="{BB962C8B-B14F-4D97-AF65-F5344CB8AC3E}">
        <p14:creationId xmlns:p14="http://schemas.microsoft.com/office/powerpoint/2010/main" val="24196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9B04-5DEA-844F-97B6-D42C4E56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             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DBED-6ED5-7342-BD2E-00C36512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1873"/>
            <a:ext cx="4332411" cy="467949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Lack of motivation</a:t>
            </a:r>
          </a:p>
          <a:p>
            <a:r>
              <a:rPr lang="en-AU" dirty="0"/>
              <a:t>Worried about the future</a:t>
            </a:r>
            <a:br>
              <a:rPr lang="en-AU" dirty="0"/>
            </a:br>
            <a:r>
              <a:rPr lang="en-AU" dirty="0">
                <a:hlinkClick r:id="rId2"/>
              </a:rPr>
              <a:t>https://www.ted.com/talks/tim_ferriss_why_you_should_define_your_fears_instead_of_your_goals?language=en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There is so much to learn, don’t know where to start</a:t>
            </a:r>
          </a:p>
          <a:p>
            <a:r>
              <a:rPr lang="en-AU" dirty="0"/>
              <a:t>Limited hours in the day</a:t>
            </a:r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3870CD-638B-3748-A9AA-C1F92866B283}"/>
              </a:ext>
            </a:extLst>
          </p:cNvPr>
          <p:cNvSpPr txBox="1">
            <a:spLocks/>
          </p:cNvSpPr>
          <p:nvPr/>
        </p:nvSpPr>
        <p:spPr>
          <a:xfrm>
            <a:off x="5314199" y="1358628"/>
            <a:ext cx="4734473" cy="4679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Set goals</a:t>
            </a:r>
          </a:p>
          <a:p>
            <a:pPr lvl="1"/>
            <a:r>
              <a:rPr lang="en-AU" dirty="0"/>
              <a:t>Long term/Short term</a:t>
            </a:r>
          </a:p>
          <a:p>
            <a:pPr lvl="1"/>
            <a:r>
              <a:rPr lang="en-AU" dirty="0"/>
              <a:t>Hobbies</a:t>
            </a:r>
          </a:p>
          <a:p>
            <a:r>
              <a:rPr lang="en-AU" dirty="0"/>
              <a:t>Act</a:t>
            </a:r>
          </a:p>
          <a:p>
            <a:pPr lvl="1"/>
            <a:r>
              <a:rPr lang="en-AU" dirty="0"/>
              <a:t>Ticking boxes help</a:t>
            </a:r>
          </a:p>
          <a:p>
            <a:pPr lvl="1"/>
            <a:r>
              <a:rPr lang="en-AU" dirty="0"/>
              <a:t>Help others (boosts oxytocin and confidence)</a:t>
            </a:r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Prioritise based on goals </a:t>
            </a:r>
          </a:p>
          <a:p>
            <a:r>
              <a:rPr lang="en-AU" dirty="0"/>
              <a:t>Plan your day</a:t>
            </a:r>
          </a:p>
          <a:p>
            <a:r>
              <a:rPr lang="en-AU" dirty="0"/>
              <a:t>Busy is good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FC43D-DDD9-2846-937A-78AD4396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8" y="3123415"/>
            <a:ext cx="4713051" cy="6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572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13911</TotalTime>
  <Words>1262</Words>
  <Application>Microsoft Macintosh PowerPoint</Application>
  <PresentationFormat>Widescreen</PresentationFormat>
  <Paragraphs>228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Data Science is Much More than Predicting the Future      </vt:lpstr>
      <vt:lpstr>ABOUT ME  </vt:lpstr>
      <vt:lpstr>Outline</vt:lpstr>
      <vt:lpstr>WHY DATA SCIENCE OR ANALYTICS</vt:lpstr>
      <vt:lpstr>WHEN AND WHERE TO START</vt:lpstr>
      <vt:lpstr>HOW TO START</vt:lpstr>
      <vt:lpstr>WHERE TO GO</vt:lpstr>
      <vt:lpstr>DAY TO DAY WORK</vt:lpstr>
      <vt:lpstr>CHALLENGES               OUTCOMES</vt:lpstr>
      <vt:lpstr>SET GOALS IT HELPS</vt:lpstr>
      <vt:lpstr>PowerPoint Presentation</vt:lpstr>
      <vt:lpstr>BRINGING IT TOGETHER</vt:lpstr>
      <vt:lpstr>Data Scientist vs Citizen Data Scientist</vt:lpstr>
      <vt:lpstr>Data Science Toolbox</vt:lpstr>
      <vt:lpstr>Python vs Built Tools</vt:lpstr>
      <vt:lpstr>Jupyter is just a playground</vt:lpstr>
      <vt:lpstr>Data Science 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STUDENT TO ANALYTICS PROFESSIONAL</dc:title>
  <dc:creator>Nakul Bajaj</dc:creator>
  <cp:lastModifiedBy>Nakul Bajaj</cp:lastModifiedBy>
  <cp:revision>44</cp:revision>
  <dcterms:created xsi:type="dcterms:W3CDTF">2020-07-23T14:52:02Z</dcterms:created>
  <dcterms:modified xsi:type="dcterms:W3CDTF">2021-05-26T07:06:17Z</dcterms:modified>
</cp:coreProperties>
</file>